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82" r:id="rId9"/>
    <p:sldId id="278" r:id="rId10"/>
    <p:sldId id="279" r:id="rId11"/>
    <p:sldId id="280" r:id="rId12"/>
    <p:sldId id="281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E5A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9" autoAdjust="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787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15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058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25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542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192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153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561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505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18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82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38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882075"/>
            <a:ext cx="754380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b="1" dirty="0" smtClean="0"/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Title: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structures and processes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 </a:t>
            </a:r>
            <a:r>
              <a:rPr lang="en-US" sz="3200" b="1" dirty="0" smtClean="0"/>
              <a:t>         </a:t>
            </a:r>
            <a:endParaRPr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528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6248400" y="0"/>
            <a:ext cx="2817223" cy="547522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kern="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</a:t>
            </a:r>
            <a:r>
              <a:rPr lang="en-US" sz="1600" kern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Scientific Research</a:t>
            </a:r>
            <a:endParaRPr lang="en-US" sz="1600" kern="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16932" y="76199"/>
            <a:ext cx="3259667" cy="526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2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2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2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2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medical </a:t>
            </a:r>
            <a:r>
              <a:rPr lang="en-US" sz="1200" dirty="0">
                <a:solidFill>
                  <a:srgbClr val="002060"/>
                </a:solidFill>
                <a:latin typeface="Berlin Sans FB Demi" panose="020E0802020502020306" pitchFamily="34" charset="0"/>
              </a:rPr>
              <a:t>college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4191000" y="-25400"/>
            <a:ext cx="761999" cy="685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2456795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This Lecture was prepared by module Staff:</a:t>
            </a: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Wisam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Hamza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         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Dr.Nawal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Mustafa      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Mayada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Abullah</a:t>
            </a:r>
            <a:endParaRPr lang="en-US" sz="2000" spc="25" dirty="0" smtClean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Mohammed Al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Hijaji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Dr. Nada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Hashim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   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Hamid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Jadoaa</a:t>
            </a:r>
            <a:endParaRPr lang="en-US" sz="2000" spc="25" dirty="0" smtClean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Jawad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Ramadan       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Ihsan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Mardan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  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Amani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Naama</a:t>
            </a:r>
            <a:endParaRPr lang="en-US" sz="2000" spc="25" dirty="0" smtClean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Hussein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Katai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            Dr. Miami 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yousef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 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Ilham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Mohammed </a:t>
            </a: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Wameedh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Alqatrani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Farqad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Alhamdani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</a:t>
            </a: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Nehaya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Minahi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    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Zaineb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Ahmed </a:t>
            </a: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Haithem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Almoamen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Ansam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Munathel</a:t>
            </a:r>
            <a:endParaRPr lang="en-US" sz="2000" spc="25" dirty="0" smtClean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Sadek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Hassan                 Dr.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Raghda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</a:t>
            </a:r>
            <a:r>
              <a:rPr lang="en-US" sz="2000" spc="25" dirty="0" err="1" smtClean="0">
                <a:solidFill>
                  <a:srgbClr val="0E5A12"/>
                </a:solidFill>
                <a:cs typeface="Calibri"/>
              </a:rPr>
              <a:t>Shaaban</a:t>
            </a:r>
            <a:r>
              <a:rPr lang="en-US" sz="2000" spc="25" dirty="0" smtClean="0">
                <a:solidFill>
                  <a:srgbClr val="0E5A12"/>
                </a:solidFill>
                <a:cs typeface="Calibri"/>
              </a:rPr>
              <a:t>     </a:t>
            </a:r>
          </a:p>
          <a:p>
            <a:pPr marL="12700">
              <a:lnSpc>
                <a:spcPct val="100000"/>
              </a:lnSpc>
            </a:pPr>
            <a:endParaRPr lang="en-US" sz="2000" u="sng" spc="25" dirty="0" smtClean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2000" u="sng" spc="25" dirty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2000" u="sng" spc="25" dirty="0" smtClean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2000" u="sng" spc="25" dirty="0">
              <a:solidFill>
                <a:srgbClr val="0E5A12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2000" u="sng" spc="25" dirty="0" smtClean="0">
              <a:solidFill>
                <a:srgbClr val="0E5A12"/>
              </a:solidFill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685800"/>
            <a:ext cx="457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Module:</a:t>
            </a:r>
            <a:r>
              <a:rPr lang="en-US" dirty="0" smtClean="0"/>
              <a:t> </a:t>
            </a:r>
            <a:r>
              <a:rPr lang="en-US" sz="2400" b="1" dirty="0" smtClean="0"/>
              <a:t>Gastro-Intestinal Tract (GIT)</a:t>
            </a:r>
          </a:p>
          <a:p>
            <a:r>
              <a:rPr lang="en-US" b="1" dirty="0" smtClean="0"/>
              <a:t>Semester:</a:t>
            </a:r>
            <a:r>
              <a:rPr lang="en-US" dirty="0" smtClean="0"/>
              <a:t> 4   </a:t>
            </a:r>
          </a:p>
          <a:p>
            <a:r>
              <a:rPr lang="en-US" b="1" dirty="0" smtClean="0"/>
              <a:t>Session:</a:t>
            </a:r>
            <a:r>
              <a:rPr lang="en-US" dirty="0" smtClean="0"/>
              <a:t>  1</a:t>
            </a:r>
          </a:p>
          <a:p>
            <a:r>
              <a:rPr lang="en-US" b="1" dirty="0" smtClean="0"/>
              <a:t>Lecture Duration: </a:t>
            </a:r>
            <a:r>
              <a:rPr lang="en-US" dirty="0" smtClean="0"/>
              <a:t>1h.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900" y="5334000"/>
            <a:ext cx="9126100" cy="1451827"/>
            <a:chOff x="0" y="10177751"/>
            <a:chExt cx="17780000" cy="2387631"/>
          </a:xfrm>
        </p:grpSpPr>
        <p:sp>
          <p:nvSpPr>
            <p:cNvPr id="13" name="Rectangle 12"/>
            <p:cNvSpPr/>
            <p:nvPr/>
          </p:nvSpPr>
          <p:spPr>
            <a:xfrm>
              <a:off x="0" y="10177751"/>
              <a:ext cx="17780000" cy="2387631"/>
            </a:xfrm>
            <a:prstGeom prst="rect">
              <a:avLst/>
            </a:prstGeom>
            <a:gradFill>
              <a:gsLst>
                <a:gs pos="50000">
                  <a:srgbClr val="00B0F0"/>
                </a:gs>
                <a:gs pos="74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4" name="TextBox 1"/>
            <p:cNvSpPr txBox="1"/>
            <p:nvPr/>
          </p:nvSpPr>
          <p:spPr>
            <a:xfrm>
              <a:off x="112356" y="10177753"/>
              <a:ext cx="17576801" cy="2277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            </a:t>
              </a:r>
              <a:r>
                <a:rPr lang="en-US" b="1" dirty="0" smtClean="0"/>
                <a:t>This </a:t>
              </a:r>
              <a:r>
                <a:rPr lang="en-US" b="1" dirty="0"/>
                <a:t>Lecture was loaded in blackboard and you can find the material </a:t>
              </a:r>
              <a:endParaRPr lang="en-US" b="1" dirty="0" smtClean="0"/>
            </a:p>
            <a:p>
              <a:r>
                <a:rPr lang="en-US" dirty="0" err="1" smtClean="0">
                  <a:solidFill>
                    <a:srgbClr val="FF0000"/>
                  </a:solidFill>
                </a:rPr>
                <a:t>Porth</a:t>
              </a:r>
              <a:r>
                <a:rPr lang="en-US" dirty="0">
                  <a:solidFill>
                    <a:srgbClr val="FF0000"/>
                  </a:solidFill>
                </a:rPr>
                <a:t>, CM. </a:t>
              </a:r>
              <a:r>
                <a:rPr lang="en-US" b="1" dirty="0">
                  <a:solidFill>
                    <a:srgbClr val="FF0000"/>
                  </a:solidFill>
                </a:rPr>
                <a:t>Essentials of Pathophysiology</a:t>
              </a:r>
              <a:r>
                <a:rPr lang="en-US" dirty="0">
                  <a:solidFill>
                    <a:srgbClr val="FF0000"/>
                  </a:solidFill>
                </a:rPr>
                <a:t>. 3</a:t>
              </a:r>
              <a:r>
                <a:rPr lang="en-US" baseline="30000" dirty="0">
                  <a:solidFill>
                    <a:srgbClr val="FF0000"/>
                  </a:solidFill>
                </a:rPr>
                <a:t>rd</a:t>
              </a:r>
              <a:r>
                <a:rPr lang="en-US" dirty="0">
                  <a:solidFill>
                    <a:srgbClr val="FF0000"/>
                  </a:solidFill>
                </a:rPr>
                <a:t> Edition, Lippincott Williams &amp; Wilkins [</a:t>
              </a:r>
              <a:r>
                <a:rPr lang="en-US" dirty="0" smtClean="0">
                  <a:solidFill>
                    <a:srgbClr val="FF0000"/>
                  </a:solidFill>
                </a:rPr>
                <a:t>2011]</a:t>
              </a:r>
              <a:r>
                <a:rPr lang="en-US" sz="1200" dirty="0" smtClean="0">
                  <a:solidFill>
                    <a:srgbClr val="FF0000"/>
                  </a:solidFill>
                </a:rPr>
                <a:t>; </a:t>
              </a:r>
            </a:p>
            <a:p>
              <a:r>
                <a:rPr lang="en-US" b="1" dirty="0" smtClean="0">
                  <a:solidFill>
                    <a:srgbClr val="FF0000"/>
                  </a:solidFill>
                </a:rPr>
                <a:t>Gastrointestinal </a:t>
              </a:r>
              <a:r>
                <a:rPr lang="en-US" b="1" dirty="0">
                  <a:solidFill>
                    <a:srgbClr val="FF0000"/>
                  </a:solidFill>
                </a:rPr>
                <a:t>system – crash course</a:t>
              </a:r>
              <a:r>
                <a:rPr lang="en-US" dirty="0">
                  <a:solidFill>
                    <a:srgbClr val="FF0000"/>
                  </a:solidFill>
                </a:rPr>
                <a:t>.  3</a:t>
              </a:r>
              <a:r>
                <a:rPr lang="en-US" baseline="30000" dirty="0">
                  <a:solidFill>
                    <a:srgbClr val="FF0000"/>
                  </a:solidFill>
                </a:rPr>
                <a:t>rd</a:t>
              </a:r>
              <a:r>
                <a:rPr lang="en-US" dirty="0">
                  <a:solidFill>
                    <a:srgbClr val="FF0000"/>
                  </a:solidFill>
                </a:rPr>
                <a:t> Edition,  Mosby [2008] 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sz="1400" b="1" dirty="0" smtClean="0"/>
                <a:t>                      For </a:t>
              </a:r>
              <a:r>
                <a:rPr lang="en-US" sz="1400" b="1" dirty="0"/>
                <a:t>more detailed instructions, any question, or you have a case you </a:t>
              </a:r>
              <a:r>
                <a:rPr lang="en-US" sz="1400" b="1" dirty="0" smtClean="0"/>
                <a:t>need help </a:t>
              </a:r>
              <a:r>
                <a:rPr lang="en-US" sz="1400" b="1" dirty="0"/>
                <a:t>in</a:t>
              </a:r>
              <a:r>
                <a:rPr lang="en-US" sz="1400" b="1" dirty="0" smtClean="0"/>
                <a:t>, please post</a:t>
              </a:r>
            </a:p>
            <a:p>
              <a:r>
                <a:rPr lang="en-US" sz="1400" b="1" dirty="0"/>
                <a:t> </a:t>
              </a:r>
              <a:r>
                <a:rPr lang="en-US" sz="1400" b="1" dirty="0" smtClean="0"/>
                <a:t>                     </a:t>
              </a:r>
              <a:r>
                <a:rPr lang="en-US" sz="1400" b="1" dirty="0"/>
                <a:t>to the group </a:t>
              </a:r>
              <a:r>
                <a:rPr lang="en-US" sz="1400" b="1" dirty="0" smtClean="0"/>
                <a:t>of session   </a:t>
              </a:r>
              <a:endParaRPr lang="en-US" sz="1400" dirty="0"/>
            </a:p>
          </p:txBody>
        </p:sp>
        <p:pic>
          <p:nvPicPr>
            <p:cNvPr id="15" name="Picture 2" descr="ÙØªÙØ¬Ø© Ø¨Ø­Ø« Ø§ÙØµÙØ± Ø¹Ù âªbook iconâ¬â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356" y="10177754"/>
              <a:ext cx="1371600" cy="85541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ØµÙØ±Ø© Ø°Ø§Øª ØµÙØ©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041" y="11681547"/>
              <a:ext cx="1039201" cy="75189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19800"/>
            <a:ext cx="7620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1"/>
            <a:ext cx="9144000" cy="6858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914400"/>
            <a:ext cx="8501122" cy="572931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Autonomic  nervous system/enteric system                        LO.6</a:t>
            </a:r>
            <a:endParaRPr lang="ar-IQ" b="1" dirty="0"/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</a:t>
            </a:r>
            <a:r>
              <a:rPr kumimoji="0" lang="en-GB" sz="2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IQ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عنصر نائب للمحتوى 2"/>
          <p:cNvSpPr txBox="1">
            <a:spLocks/>
          </p:cNvSpPr>
          <p:nvPr/>
        </p:nvSpPr>
        <p:spPr>
          <a:xfrm>
            <a:off x="357158" y="1428736"/>
            <a:ext cx="8429684" cy="497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100" b="1" dirty="0" smtClean="0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Apart from the 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voluntary</a:t>
            </a:r>
            <a:r>
              <a:rPr kumimoji="0" lang="en-GB" sz="2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control of the muscles of chewing and of defecation, the nervous control of the motility of the gut is entirely 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autonomic</a:t>
            </a:r>
            <a:r>
              <a:rPr kumimoji="0" lang="en-GB" sz="21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enteric nervous system is made up of 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nerve plexuses in the wall of the gut which may act independently of the CNS (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reflex pathway).  This activity may be modified by both branches of the ANS (</a:t>
            </a:r>
            <a:r>
              <a:rPr kumimoji="0" lang="en-GB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reflex pathway).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IQ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3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5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1"/>
            <a:ext cx="9144000" cy="6858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                          </a:t>
            </a:r>
            <a:r>
              <a:rPr kumimoji="0" lang="en-GB" sz="2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IQ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عنصر نائب للمحتوى 2"/>
          <p:cNvSpPr txBox="1">
            <a:spLocks/>
          </p:cNvSpPr>
          <p:nvPr/>
        </p:nvSpPr>
        <p:spPr>
          <a:xfrm>
            <a:off x="357158" y="1428736"/>
            <a:ext cx="8429684" cy="497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100" b="1" dirty="0" smtClean="0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IQ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/>
          <p:cNvSpPr>
            <a:spLocks noGrp="1"/>
          </p:cNvSpPr>
          <p:nvPr>
            <p:ph idx="1"/>
          </p:nvPr>
        </p:nvSpPr>
        <p:spPr>
          <a:xfrm>
            <a:off x="357188" y="914400"/>
            <a:ext cx="8501062" cy="572928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GB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Hormones                                                               LO.7</a:t>
            </a:r>
          </a:p>
          <a:p>
            <a:pPr algn="l" rtl="0"/>
            <a:endParaRPr lang="en-GB" dirty="0" smtClean="0"/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A dozen or more </a:t>
            </a:r>
            <a:r>
              <a:rPr lang="en-GB" b="1" dirty="0" smtClean="0">
                <a:solidFill>
                  <a:srgbClr val="FF0000"/>
                </a:solidFill>
              </a:rPr>
              <a:t>peptide hormones </a:t>
            </a:r>
            <a:r>
              <a:rPr lang="en-GB" dirty="0" smtClean="0"/>
              <a:t>are released by endocrine cells in the walls of the gut.  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Some have a </a:t>
            </a:r>
            <a:r>
              <a:rPr lang="en-GB" dirty="0" err="1" smtClean="0"/>
              <a:t>paracrine</a:t>
            </a:r>
            <a:r>
              <a:rPr lang="en-GB" dirty="0" smtClean="0"/>
              <a:t> action, others have true endocrine action.  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Comprise  two structurally related "groups" the </a:t>
            </a:r>
            <a:r>
              <a:rPr lang="en-GB" b="1" dirty="0" err="1" smtClean="0">
                <a:solidFill>
                  <a:srgbClr val="FF0000"/>
                </a:solidFill>
              </a:rPr>
              <a:t>gastrin</a:t>
            </a:r>
            <a:r>
              <a:rPr lang="en-GB" dirty="0" smtClean="0"/>
              <a:t> group and the </a:t>
            </a:r>
            <a:r>
              <a:rPr lang="en-GB" b="1" dirty="0" err="1" smtClean="0">
                <a:solidFill>
                  <a:srgbClr val="FF0000"/>
                </a:solidFill>
              </a:rPr>
              <a:t>secretin</a:t>
            </a:r>
            <a:r>
              <a:rPr lang="en-GB" dirty="0" smtClean="0"/>
              <a:t> group.  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These hormones are released from one part of the gut to affect the secretions or the motility of other parts.  </a:t>
            </a:r>
          </a:p>
          <a:p>
            <a:pPr algn="l" rtl="0"/>
            <a:endParaRPr lang="ar-IQ" dirty="0"/>
          </a:p>
        </p:txBody>
      </p:sp>
      <p:pic>
        <p:nvPicPr>
          <p:cNvPr id="13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219200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5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/>
          <a:lstStyle/>
          <a:p>
            <a:r>
              <a:rPr lang="en-US" b="1" dirty="0" smtClean="0"/>
              <a:t>          GIT Module Staff wish you the best</a:t>
            </a:r>
            <a:endParaRPr lang="ar-IQ" b="1" dirty="0"/>
          </a:p>
        </p:txBody>
      </p:sp>
      <p:pic>
        <p:nvPicPr>
          <p:cNvPr id="1027" name="Picture 3" descr="C:\Users\Dr.Wissam\20191003_1205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108" y="1825625"/>
            <a:ext cx="5801784" cy="4351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838200"/>
            <a:ext cx="8382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Learning </a:t>
            </a:r>
            <a:r>
              <a:rPr lang="en-US" sz="2400" b="1" dirty="0" smtClean="0"/>
              <a:t>Objectives (LO)</a:t>
            </a:r>
            <a:endParaRPr lang="en-US" sz="2400" b="1" dirty="0"/>
          </a:p>
          <a:p>
            <a:r>
              <a:rPr lang="en-US" b="1" i="1" dirty="0"/>
              <a:t> </a:t>
            </a:r>
            <a:endParaRPr lang="en-US" b="1" i="1" dirty="0" smtClean="0"/>
          </a:p>
          <a:p>
            <a:r>
              <a:rPr lang="en-US" sz="2000" b="1" i="1" dirty="0" smtClean="0"/>
              <a:t>1- Describe the overall processes of the GI tract.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2- Outline the broad functions of the various regions of the GI tract</a:t>
            </a:r>
          </a:p>
          <a:p>
            <a:r>
              <a:rPr lang="en-US" sz="2000" b="1" i="1" dirty="0" smtClean="0"/>
              <a:t>3- Describe the general structural  plan of the alimentary canal.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4- Describe regional variation in macro- and microstructure of each of the major divisions of the alimentary canal that relate to functional adaptations for transport, storage, digestion and absorption.</a:t>
            </a:r>
          </a:p>
          <a:p>
            <a:endParaRPr lang="en-US" sz="2000" b="1" i="1" dirty="0" smtClean="0"/>
          </a:p>
          <a:p>
            <a:r>
              <a:rPr lang="en-US" sz="2000" b="1" i="1" dirty="0" smtClean="0"/>
              <a:t>5- Describe the fluid balance of the gut.</a:t>
            </a:r>
          </a:p>
          <a:p>
            <a:r>
              <a:rPr lang="en-US" sz="2000" b="1" i="1" dirty="0" smtClean="0"/>
              <a:t>6- Describe the </a:t>
            </a:r>
            <a:r>
              <a:rPr lang="en-US" sz="2000" b="1" i="1" dirty="0" err="1" smtClean="0"/>
              <a:t>properities</a:t>
            </a:r>
            <a:r>
              <a:rPr lang="en-US" sz="2000" b="1" i="1" dirty="0" smtClean="0"/>
              <a:t> of the enteric nervous system, and its relationship to the autonomic nervous system.</a:t>
            </a:r>
          </a:p>
          <a:p>
            <a:r>
              <a:rPr lang="en-US" sz="2000" b="1" i="1" dirty="0" smtClean="0"/>
              <a:t>7- Describe the role of hormones and other peptides which affect the motility and secretion in the gut.</a:t>
            </a:r>
          </a:p>
          <a:p>
            <a:endParaRPr lang="en-US" sz="1200" b="1" i="1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685800"/>
            <a:chOff x="0" y="1"/>
            <a:chExt cx="9144000" cy="685800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10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5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761999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GB" sz="2000" dirty="0" smtClean="0"/>
              <a:t>The functions of the tract can  be described in terms of four processes: </a:t>
            </a:r>
          </a:p>
          <a:p>
            <a:pPr algn="l" rtl="0"/>
            <a:r>
              <a:rPr lang="en-GB" sz="2000" b="1" dirty="0" smtClean="0"/>
              <a:t>Digestion</a:t>
            </a:r>
          </a:p>
          <a:p>
            <a:pPr algn="l" rtl="0">
              <a:buNone/>
            </a:pPr>
            <a:r>
              <a:rPr lang="en-GB" sz="2000" b="1" dirty="0" smtClean="0"/>
              <a:t> </a:t>
            </a:r>
          </a:p>
          <a:p>
            <a:pPr algn="l" rtl="0"/>
            <a:r>
              <a:rPr lang="en-GB" sz="2000" b="1" dirty="0" smtClean="0"/>
              <a:t>Secretion</a:t>
            </a:r>
          </a:p>
          <a:p>
            <a:pPr algn="l" rtl="0">
              <a:buNone/>
            </a:pPr>
            <a:endParaRPr lang="en-GB" sz="2000" b="1" dirty="0" smtClean="0"/>
          </a:p>
          <a:p>
            <a:pPr algn="l" rtl="0"/>
            <a:r>
              <a:rPr lang="en-GB" sz="2000" b="1" dirty="0" smtClean="0"/>
              <a:t> Motility</a:t>
            </a:r>
          </a:p>
          <a:p>
            <a:pPr algn="l" rtl="0">
              <a:buNone/>
            </a:pPr>
            <a:r>
              <a:rPr lang="en-GB" sz="2000" b="1" dirty="0" smtClean="0"/>
              <a:t> </a:t>
            </a:r>
          </a:p>
          <a:p>
            <a:pPr algn="l" rtl="0"/>
            <a:r>
              <a:rPr lang="en-GB" sz="2000" b="1" dirty="0" smtClean="0"/>
              <a:t>Absorption</a:t>
            </a:r>
            <a:endParaRPr lang="en-US" sz="2000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/>
            <a:endParaRPr lang="ar-IQ" dirty="0"/>
          </a:p>
        </p:txBody>
      </p:sp>
      <p:sp>
        <p:nvSpPr>
          <p:cNvPr id="10" name="عنوان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579438"/>
          </a:xfrm>
        </p:spPr>
        <p:txBody>
          <a:bodyPr>
            <a:normAutofit/>
          </a:bodyPr>
          <a:lstStyle/>
          <a:p>
            <a:r>
              <a:rPr lang="en-GB" dirty="0" smtClean="0"/>
              <a:t>     </a:t>
            </a:r>
            <a:r>
              <a:rPr lang="en-GB" b="1" dirty="0" smtClean="0">
                <a:solidFill>
                  <a:srgbClr val="FF0000"/>
                </a:solidFill>
              </a:rPr>
              <a:t>Functions of the gastro-intestinal system   LO.1</a:t>
            </a:r>
            <a:endParaRPr lang="ar-IQ" b="1" dirty="0">
              <a:solidFill>
                <a:srgbClr val="FF0000"/>
              </a:solidFill>
            </a:endParaRP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2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"/>
            <a:ext cx="9144000" cy="6858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14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59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Functions of the gastro-intestinal tract                                                      LO.1</a:t>
            </a:r>
          </a:p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To  breakdown ingested food into molecules small enough to be absorbed by the body </a:t>
            </a:r>
            <a:r>
              <a:rPr lang="en-GB" i="1" dirty="0" smtClean="0"/>
              <a:t>– </a:t>
            </a:r>
            <a:r>
              <a:rPr lang="en-GB" i="1" dirty="0" smtClean="0">
                <a:solidFill>
                  <a:srgbClr val="FF0000"/>
                </a:solidFill>
              </a:rPr>
              <a:t>digestion.</a:t>
            </a:r>
          </a:p>
          <a:p>
            <a:pPr algn="l" rtl="0">
              <a:buNone/>
            </a:pPr>
            <a:endParaRPr lang="en-GB" i="1" dirty="0" smtClean="0">
              <a:solidFill>
                <a:srgbClr val="FF0000"/>
              </a:solidFill>
            </a:endParaRPr>
          </a:p>
          <a:p>
            <a:pPr algn="l" rtl="0"/>
            <a:r>
              <a:rPr lang="en-GB" dirty="0" smtClean="0"/>
              <a:t>Digestion is accomplished by the action of </a:t>
            </a:r>
            <a:r>
              <a:rPr lang="en-GB" dirty="0" err="1" smtClean="0"/>
              <a:t>HCl</a:t>
            </a:r>
            <a:r>
              <a:rPr lang="en-GB" dirty="0" smtClean="0"/>
              <a:t>, bile and a variety of enzymes secreted by exocrine glands – </a:t>
            </a:r>
            <a:r>
              <a:rPr lang="en-GB" i="1" dirty="0" smtClean="0">
                <a:solidFill>
                  <a:srgbClr val="FF0000"/>
                </a:solidFill>
              </a:rPr>
              <a:t>secretion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</a:p>
          <a:p>
            <a:pPr algn="l" rtl="0"/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Contractions of the smooth muscles in the walls of the tract, mix and move the ingested food from mouth to anus – </a:t>
            </a:r>
            <a:r>
              <a:rPr lang="en-GB" i="1" dirty="0" smtClean="0">
                <a:solidFill>
                  <a:srgbClr val="FF0000"/>
                </a:solidFill>
              </a:rPr>
              <a:t>motility.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The products of digestion are then taken into the blood by the process of  </a:t>
            </a:r>
            <a:r>
              <a:rPr lang="en-GB" i="1" dirty="0" smtClean="0">
                <a:solidFill>
                  <a:srgbClr val="FF0000"/>
                </a:solidFill>
              </a:rPr>
              <a:t>absorption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en-GB" dirty="0" smtClean="0">
              <a:solidFill>
                <a:srgbClr val="FF0000"/>
              </a:solidFill>
            </a:endParaRP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ar-IQ" dirty="0"/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11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"/>
            <a:ext cx="9144000" cy="6858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l" rtl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LO.2,  LO.5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sz="2800" dirty="0" smtClean="0"/>
              <a:t>Each day we ingest about 1kg of food and about a litre of liquids. </a:t>
            </a:r>
          </a:p>
          <a:p>
            <a:pPr algn="l" rtl="0"/>
            <a:r>
              <a:rPr lang="en-GB" sz="2800" dirty="0" smtClean="0"/>
              <a:t>The food is "fluidised" and mixed with:</a:t>
            </a:r>
          </a:p>
          <a:p>
            <a:pPr algn="l" rtl="0">
              <a:buNone/>
            </a:pPr>
            <a:endParaRPr lang="en-GB" sz="2800" dirty="0" smtClean="0"/>
          </a:p>
          <a:p>
            <a:pPr marL="514350" indent="-514350" algn="l" rtl="0">
              <a:buFont typeface="+mj-lt"/>
              <a:buAutoNum type="alphaUcPeriod"/>
            </a:pP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1.5</a:t>
            </a:r>
            <a:r>
              <a:rPr lang="en-GB" sz="2800" dirty="0" smtClean="0"/>
              <a:t> Litres of saliva.</a:t>
            </a:r>
          </a:p>
          <a:p>
            <a:pPr marL="514350" indent="-514350" algn="l" rtl="0">
              <a:buFont typeface="+mj-lt"/>
              <a:buAutoNum type="alphaUcPeriod"/>
            </a:pP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6</a:t>
            </a:r>
            <a:r>
              <a:rPr lang="en-GB" sz="2800" dirty="0" smtClean="0"/>
              <a:t> litres of secretions from the stomach, liver, pancreas and intestines.</a:t>
            </a:r>
            <a:endParaRPr lang="en-US" sz="2800" dirty="0" smtClean="0"/>
          </a:p>
          <a:p>
            <a:pPr algn="l" rtl="0">
              <a:buNone/>
            </a:pPr>
            <a:endParaRPr lang="ar-IQ" dirty="0"/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869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"/>
            <a:ext cx="9144000" cy="6858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914400"/>
            <a:ext cx="8643998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                                                                                                                    </a:t>
            </a:r>
            <a:r>
              <a:rPr lang="en-GB" b="1" dirty="0" smtClean="0">
                <a:solidFill>
                  <a:srgbClr val="FF0000"/>
                </a:solidFill>
              </a:rPr>
              <a:t>LO.2, LO.5</a:t>
            </a:r>
            <a:r>
              <a:rPr lang="en-GB" dirty="0" smtClean="0"/>
              <a:t> 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Of the resulting 9.5L all but 1.5L ml are absorbed by the </a:t>
            </a:r>
            <a:r>
              <a:rPr lang="en-GB" dirty="0" smtClean="0">
                <a:solidFill>
                  <a:srgbClr val="FF0000"/>
                </a:solidFill>
              </a:rPr>
              <a:t>small intestine.  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The remaining fluid is absorbed in the </a:t>
            </a:r>
            <a:r>
              <a:rPr lang="en-GB" dirty="0" smtClean="0">
                <a:solidFill>
                  <a:srgbClr val="FF0000"/>
                </a:solidFill>
              </a:rPr>
              <a:t>large intestine </a:t>
            </a:r>
            <a:r>
              <a:rPr lang="en-GB" dirty="0" smtClean="0"/>
              <a:t>to leave about 150 g of semi-solid faeces.  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The whole system is a complex "</a:t>
            </a:r>
            <a:r>
              <a:rPr lang="en-GB" b="1" dirty="0" smtClean="0"/>
              <a:t>flow reactor</a:t>
            </a:r>
            <a:r>
              <a:rPr lang="en-GB" dirty="0" smtClean="0"/>
              <a:t>" with a number of anatomically and physiologically specialised regions which perform particular functions.</a:t>
            </a:r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 It is designed so that its secretions and contractions are controlled to maximise digestion and absorption.  </a:t>
            </a:r>
            <a:endParaRPr lang="en-US" dirty="0" smtClean="0"/>
          </a:p>
          <a:p>
            <a:pPr algn="l" rtl="0"/>
            <a:endParaRPr lang="ar-IQ" dirty="0"/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79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"/>
            <a:ext cx="9144000" cy="6858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914400"/>
            <a:ext cx="8501122" cy="572931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Structural adaptations of the Digestive system                  LO.3, LO.4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From the oral cavity (</a:t>
            </a:r>
            <a:r>
              <a:rPr lang="en-US" dirty="0" err="1" smtClean="0"/>
              <a:t>oropharynx</a:t>
            </a:r>
            <a:r>
              <a:rPr lang="en-US" dirty="0" smtClean="0"/>
              <a:t>) to the anus, the alimentary canal consists of </a:t>
            </a:r>
            <a:r>
              <a:rPr lang="en-US" dirty="0" smtClean="0">
                <a:solidFill>
                  <a:srgbClr val="FF0000"/>
                </a:solidFill>
              </a:rPr>
              <a:t>four layers</a:t>
            </a:r>
            <a:r>
              <a:rPr lang="en-US" dirty="0" smtClean="0"/>
              <a:t>; </a:t>
            </a:r>
          </a:p>
          <a:p>
            <a:pPr algn="l" rtl="0">
              <a:buNone/>
            </a:pPr>
            <a:r>
              <a:rPr lang="en-US" dirty="0" smtClean="0"/>
              <a:t>    from within outwards, they are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endParaRPr lang="en-US" dirty="0" smtClean="0"/>
          </a:p>
          <a:p>
            <a:pPr marL="514350" indent="-51435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1.    </a:t>
            </a:r>
            <a:r>
              <a:rPr lang="en-US" b="1" dirty="0" smtClean="0">
                <a:solidFill>
                  <a:srgbClr val="FF0000"/>
                </a:solidFill>
              </a:rPr>
              <a:t>Mucosa</a:t>
            </a:r>
            <a:r>
              <a:rPr lang="en-US" dirty="0" smtClean="0"/>
              <a:t> </a:t>
            </a:r>
            <a:r>
              <a:rPr lang="en-US" dirty="0" smtClean="0"/>
              <a:t>or mucous membrane  (consisting of a lining epithelium, connective tissue and thin layer of smooth muscle) 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2.    </a:t>
            </a:r>
            <a:r>
              <a:rPr lang="en-US" b="1" dirty="0" err="1" smtClean="0">
                <a:solidFill>
                  <a:srgbClr val="FF0000"/>
                </a:solidFill>
              </a:rPr>
              <a:t>Submucosa</a:t>
            </a:r>
            <a:r>
              <a:rPr lang="en-US" dirty="0" smtClean="0"/>
              <a:t>  </a:t>
            </a:r>
            <a:r>
              <a:rPr lang="en-US" dirty="0" smtClean="0"/>
              <a:t>(a zone of </a:t>
            </a:r>
            <a:r>
              <a:rPr lang="en-US" dirty="0" err="1" smtClean="0"/>
              <a:t>fibroelastc</a:t>
            </a:r>
            <a:r>
              <a:rPr lang="en-US" dirty="0" smtClean="0"/>
              <a:t> tissue with vessels, nerves of the </a:t>
            </a:r>
            <a:r>
              <a:rPr lang="en-US" dirty="0" err="1" smtClean="0"/>
              <a:t>submucosal</a:t>
            </a:r>
            <a:r>
              <a:rPr lang="en-US" dirty="0" smtClean="0"/>
              <a:t> plexus, leucocytes and fat cells), 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/>
            <a:endParaRPr lang="ar-IQ" dirty="0"/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0" y="6019800"/>
            <a:ext cx="8382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5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3.   </a:t>
            </a:r>
            <a:r>
              <a:rPr lang="en-US" b="1" dirty="0" err="1" smtClean="0">
                <a:solidFill>
                  <a:srgbClr val="FF0000"/>
                </a:solidFill>
              </a:rPr>
              <a:t>Muscularis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externa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(consisting of an inner circular and outer longitudinal layer of </a:t>
            </a:r>
            <a:r>
              <a:rPr lang="en-US" dirty="0" smtClean="0">
                <a:solidFill>
                  <a:srgbClr val="FF0000"/>
                </a:solidFill>
              </a:rPr>
              <a:t>smooth muscle </a:t>
            </a:r>
            <a:r>
              <a:rPr lang="en-US" dirty="0" smtClean="0"/>
              <a:t>with the </a:t>
            </a:r>
            <a:r>
              <a:rPr lang="en-US" dirty="0" err="1" smtClean="0"/>
              <a:t>myenteric</a:t>
            </a:r>
            <a:r>
              <a:rPr lang="en-US" dirty="0" smtClean="0"/>
              <a:t> plexus lying in between the muscle layers</a:t>
            </a:r>
            <a:r>
              <a:rPr lang="en-US" dirty="0" smtClean="0"/>
              <a:t>).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4.  </a:t>
            </a:r>
            <a:r>
              <a:rPr lang="en-US" b="1" dirty="0" err="1" smtClean="0">
                <a:solidFill>
                  <a:srgbClr val="FF0000"/>
                </a:solidFill>
              </a:rPr>
              <a:t>Serosa</a:t>
            </a:r>
            <a:r>
              <a:rPr lang="en-US" dirty="0" smtClean="0"/>
              <a:t>  </a:t>
            </a:r>
            <a:r>
              <a:rPr lang="en-US" dirty="0" smtClean="0"/>
              <a:t>or adventitia (a thin outer covering of connective tissue).</a:t>
            </a:r>
          </a:p>
          <a:p>
            <a:endParaRPr lang="ar-IQ" dirty="0"/>
          </a:p>
        </p:txBody>
      </p:sp>
      <p:grpSp>
        <p:nvGrpSpPr>
          <p:cNvPr id="4" name="Group 3"/>
          <p:cNvGrpSpPr>
            <a:grpSpLocks noGrp="1"/>
          </p:cNvGrpSpPr>
          <p:nvPr>
            <p:ph type="title"/>
          </p:nvPr>
        </p:nvGrpSpPr>
        <p:grpSpPr>
          <a:xfrm>
            <a:off x="0" y="1"/>
            <a:ext cx="9144000" cy="7620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pic>
        <p:nvPicPr>
          <p:cNvPr id="9" name="Picture 5" descr="13_0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438400"/>
            <a:ext cx="4495800" cy="4038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1" y="5867400"/>
            <a:ext cx="931330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152401" y="5943600"/>
            <a:ext cx="6858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1"/>
            <a:ext cx="9144000" cy="685800"/>
            <a:chOff x="0" y="1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1"/>
              <a:ext cx="9144000" cy="65281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ubtitle 4"/>
            <p:cNvSpPr txBox="1">
              <a:spLocks/>
            </p:cNvSpPr>
            <p:nvPr/>
          </p:nvSpPr>
          <p:spPr>
            <a:xfrm>
              <a:off x="6248400" y="1"/>
              <a:ext cx="2817223" cy="54752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0">
                <a:defRPr>
                  <a:latin typeface="+mn-lt"/>
                  <a:ea typeface="+mn-ea"/>
                  <a:cs typeface="+mn-cs"/>
                </a:defRPr>
              </a:lvl1pPr>
              <a:lvl2pPr marL="457200">
                <a:defRPr>
                  <a:latin typeface="+mn-lt"/>
                  <a:ea typeface="+mn-ea"/>
                  <a:cs typeface="+mn-cs"/>
                </a:defRPr>
              </a:lvl2pPr>
              <a:lvl3pPr marL="914400">
                <a:defRPr>
                  <a:latin typeface="+mn-lt"/>
                  <a:ea typeface="+mn-ea"/>
                  <a:cs typeface="+mn-cs"/>
                </a:defRPr>
              </a:lvl3pPr>
              <a:lvl4pPr marL="1371600">
                <a:defRPr>
                  <a:latin typeface="+mn-lt"/>
                  <a:ea typeface="+mn-ea"/>
                  <a:cs typeface="+mn-cs"/>
                </a:defRPr>
              </a:lvl4pPr>
              <a:lvl5pPr marL="1828800">
                <a:defRPr>
                  <a:latin typeface="+mn-lt"/>
                  <a:ea typeface="+mn-ea"/>
                  <a:cs typeface="+mn-cs"/>
                </a:defRPr>
              </a:lvl5pPr>
              <a:lvl6pPr marL="2286000">
                <a:defRPr>
                  <a:latin typeface="+mn-lt"/>
                  <a:ea typeface="+mn-ea"/>
                  <a:cs typeface="+mn-cs"/>
                </a:defRPr>
              </a:lvl6pPr>
              <a:lvl7pPr marL="2743200">
                <a:defRPr>
                  <a:latin typeface="+mn-lt"/>
                  <a:ea typeface="+mn-ea"/>
                  <a:cs typeface="+mn-cs"/>
                </a:defRPr>
              </a:lvl7pPr>
              <a:lvl8pPr marL="3200400">
                <a:defRPr>
                  <a:latin typeface="+mn-lt"/>
                  <a:ea typeface="+mn-ea"/>
                  <a:cs typeface="+mn-cs"/>
                </a:defRPr>
              </a:lvl8pPr>
              <a:lvl9pPr marL="3657600">
                <a:defRPr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kern="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Ministry of higher Education                                     and Scientific Research</a:t>
              </a:r>
              <a:endParaRPr lang="en-US" sz="1600" kern="0" dirty="0">
                <a:solidFill>
                  <a:srgbClr val="002060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16932" y="76200"/>
              <a:ext cx="3259667" cy="52646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200"/>
                </a:spcBef>
                <a:spcAft>
                  <a:spcPts val="200"/>
                </a:spcAft>
                <a:buClr>
                  <a:schemeClr val="accent1"/>
                </a:buClr>
                <a:buSzPct val="100000"/>
                <a:buFont typeface="Calibri" panose="020F0502020204030204" pitchFamily="34" charset="0"/>
                <a:buNone/>
                <a:defRPr sz="2400" kern="1200" cap="all" spc="200" baseline="0">
                  <a:solidFill>
                    <a:schemeClr val="tx2"/>
                  </a:solidFill>
                  <a:latin typeface="+mj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spcAft>
                  <a:spcPts val="400"/>
                </a:spcAft>
                <a:buClr>
                  <a:schemeClr val="accent1"/>
                </a:buClr>
                <a:buFont typeface="Calibri" pitchFamily="34" charset="0"/>
                <a:buNone/>
                <a:defRPr sz="20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University of 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Basrah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               Al-</a:t>
              </a:r>
              <a:r>
                <a:rPr lang="en-US" sz="1200" dirty="0" err="1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zahraa</a:t>
              </a:r>
              <a:r>
                <a:rPr lang="en-US" sz="1200" dirty="0" smtClean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 medical </a:t>
              </a:r>
              <a:r>
                <a:rPr lang="en-US" sz="1200" dirty="0">
                  <a:solidFill>
                    <a:srgbClr val="002060"/>
                  </a:solidFill>
                  <a:latin typeface="Berlin Sans FB Demi" panose="020E0802020502020306" pitchFamily="34" charset="0"/>
                </a:rPr>
                <a:t>college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backgroundRemoval t="14375" b="93047" l="0" r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3863" b="16439"/>
            <a:stretch/>
          </p:blipFill>
          <p:spPr>
            <a:xfrm>
              <a:off x="4114800" y="1"/>
              <a:ext cx="761999" cy="685800"/>
            </a:xfrm>
            <a:prstGeom prst="rect">
              <a:avLst/>
            </a:prstGeom>
          </p:spPr>
        </p:pic>
      </p:grp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914400"/>
            <a:ext cx="8501122" cy="572931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                                                                                                              </a:t>
            </a:r>
          </a:p>
          <a:p>
            <a:pPr algn="l" rtl="0"/>
            <a:endParaRPr lang="ar-IQ" dirty="0"/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</a:pPr>
            <a:r>
              <a:rPr lang="en-GB" sz="2400" b="1" dirty="0" smtClean="0">
                <a:solidFill>
                  <a:srgbClr val="FF0000"/>
                </a:solidFill>
              </a:rPr>
              <a:t>Autonomic  nervous system/enteric system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LO.6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100" dirty="0" smtClean="0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Secretion and motility of the gut are regulated by reflexes in: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Autonomic  nervous system/enteric system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Hormones </a:t>
            </a: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100" dirty="0" smtClean="0"/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the contents of the gut and operate to maintain optimum conditions for digestion and absorption.</a:t>
            </a:r>
            <a:r>
              <a:rPr kumimoji="0" lang="en-GB" sz="2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IQ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931" y="5638800"/>
            <a:ext cx="1143000" cy="1143000"/>
          </a:xfrm>
          <a:prstGeom prst="rect">
            <a:avLst/>
          </a:prstGeom>
        </p:spPr>
      </p:pic>
      <p:pic>
        <p:nvPicPr>
          <p:cNvPr id="12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4375" b="93047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3863" b="16439"/>
          <a:stretch/>
        </p:blipFill>
        <p:spPr>
          <a:xfrm>
            <a:off x="228601" y="5867400"/>
            <a:ext cx="8382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5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903</Words>
  <Application>Microsoft Office PowerPoint</Application>
  <PresentationFormat>عرض على الشاشة (3:4)‏</PresentationFormat>
  <Paragraphs>132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 Lecture Title:   Basic structures and processes            </vt:lpstr>
      <vt:lpstr>الشريحة 2</vt:lpstr>
      <vt:lpstr>     Functions of the gastro-intestinal system   LO.1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          GIT Module Staff wish you the best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</dc:title>
  <dc:creator>Jenkins David - Consultant</dc:creator>
  <cp:lastModifiedBy>Dr.Wissam</cp:lastModifiedBy>
  <cp:revision>74</cp:revision>
  <dcterms:created xsi:type="dcterms:W3CDTF">2019-09-21T19:20:17Z</dcterms:created>
  <dcterms:modified xsi:type="dcterms:W3CDTF">2009-08-19T22:13:21Z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2019-09-21T00:00:00Z</vt:filetime>
  </property>
</Properties>
</file>